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85" r:id="rId4"/>
    <p:sldId id="284" r:id="rId5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Montserrat" panose="02000505000000020004" pitchFamily="2" charset="0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t>11/06/2018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t>11/06/2018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7BA886F-C2E8-4146-B812-56E38284A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2" y="728518"/>
            <a:ext cx="2286181" cy="152592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868878" y="667515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706645" y="2442123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1/ Se former dans la durée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94" y="5347591"/>
            <a:ext cx="834972" cy="8343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EDA352A-7D18-4DDB-B377-00DE909D91D9}"/>
              </a:ext>
            </a:extLst>
          </p:cNvPr>
          <p:cNvSpPr txBox="1"/>
          <p:nvPr/>
        </p:nvSpPr>
        <p:spPr>
          <a:xfrm>
            <a:off x="706645" y="2811379"/>
            <a:ext cx="687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entury Gothic" panose="020B0502020202020204" pitchFamily="34" charset="0"/>
              </a:rPr>
              <a:t>Formation accessible </a:t>
            </a:r>
            <a:r>
              <a:rPr lang="fr-FR" sz="1200" b="1" dirty="0">
                <a:latin typeface="Century Gothic" panose="020B0502020202020204" pitchFamily="34" charset="0"/>
              </a:rPr>
              <a:t>à partir de 15 ans </a:t>
            </a:r>
            <a:r>
              <a:rPr lang="fr-FR" sz="1200" dirty="0">
                <a:latin typeface="Century Gothic" panose="020B0502020202020204" pitchFamily="34" charset="0"/>
              </a:rPr>
              <a:t>avec un passage d’examen </a:t>
            </a:r>
            <a:r>
              <a:rPr lang="fr-FR" sz="1200" b="1" dirty="0">
                <a:latin typeface="Century Gothic" panose="020B0502020202020204" pitchFamily="34" charset="0"/>
              </a:rPr>
              <a:t>dès 17 ans et demi !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0ACB1-4413-42BE-9A69-3E782E1205B1}"/>
              </a:ext>
            </a:extLst>
          </p:cNvPr>
          <p:cNvSpPr/>
          <p:nvPr/>
        </p:nvSpPr>
        <p:spPr>
          <a:xfrm>
            <a:off x="713064" y="3373979"/>
            <a:ext cx="3733101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992154-39BB-4C46-B114-0AC806847587}"/>
              </a:ext>
            </a:extLst>
          </p:cNvPr>
          <p:cNvSpPr/>
          <p:nvPr/>
        </p:nvSpPr>
        <p:spPr>
          <a:xfrm>
            <a:off x="4555221" y="3372000"/>
            <a:ext cx="3907829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C20745-20FC-4D86-8491-2194BE88FA20}"/>
              </a:ext>
            </a:extLst>
          </p:cNvPr>
          <p:cNvSpPr txBox="1"/>
          <p:nvPr/>
        </p:nvSpPr>
        <p:spPr>
          <a:xfrm>
            <a:off x="724650" y="3452739"/>
            <a:ext cx="3460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préalable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théorique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examen théorique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pratique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(20h de cours minimum)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0AEEC-D4DE-4341-9722-B4641A5A2ED6}"/>
              </a:ext>
            </a:extLst>
          </p:cNvPr>
          <p:cNvSpPr/>
          <p:nvPr/>
        </p:nvSpPr>
        <p:spPr>
          <a:xfrm>
            <a:off x="706645" y="3154775"/>
            <a:ext cx="7749986" cy="244091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B9B3BE-6241-43FE-A762-A897AD34DD33}"/>
              </a:ext>
            </a:extLst>
          </p:cNvPr>
          <p:cNvSpPr txBox="1"/>
          <p:nvPr/>
        </p:nvSpPr>
        <p:spPr>
          <a:xfrm>
            <a:off x="713064" y="3149718"/>
            <a:ext cx="2418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1 : FORMATION INITIALE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B30643B-797C-431A-935E-BEB0658CE1FC}"/>
              </a:ext>
            </a:extLst>
          </p:cNvPr>
          <p:cNvSpPr txBox="1"/>
          <p:nvPr/>
        </p:nvSpPr>
        <p:spPr>
          <a:xfrm>
            <a:off x="5494786" y="3139988"/>
            <a:ext cx="303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2 : CONDUITE ACCOMPAGNÉE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F5C8C54-508A-4359-9765-10AFB3E37188}"/>
              </a:ext>
            </a:extLst>
          </p:cNvPr>
          <p:cNvSpPr txBox="1"/>
          <p:nvPr/>
        </p:nvSpPr>
        <p:spPr>
          <a:xfrm>
            <a:off x="4555221" y="3468630"/>
            <a:ext cx="3975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rendez-vous préalable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d’une durée minimum de 2h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phase de conduite d’un an minimum sur au moins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3000 km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, en compagnie d’un ou plusieurs accompagnateurs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Deux rendez-vous pédagogiques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 3h au cours de la phase de conduite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581E4E-A91F-4AF3-AEE5-7EB586EF5BA5}"/>
              </a:ext>
            </a:extLst>
          </p:cNvPr>
          <p:cNvSpPr/>
          <p:nvPr/>
        </p:nvSpPr>
        <p:spPr>
          <a:xfrm>
            <a:off x="706645" y="4948699"/>
            <a:ext cx="4992411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2/ Augmenter ses chances de réussite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064BFD3-DCF5-4DAA-8B8E-082AA6EBCE9B}"/>
              </a:ext>
            </a:extLst>
          </p:cNvPr>
          <p:cNvSpPr txBox="1"/>
          <p:nvPr/>
        </p:nvSpPr>
        <p:spPr>
          <a:xfrm>
            <a:off x="706645" y="5347591"/>
            <a:ext cx="68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74% de taux de réussite </a:t>
            </a:r>
            <a:r>
              <a:rPr lang="fr-FR" sz="1200" dirty="0">
                <a:latin typeface="Century Gothic" panose="020B0502020202020204" pitchFamily="34" charset="0"/>
              </a:rPr>
              <a:t>contre 55% pour la filière B traditionnelle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La conduite accompagnée garantie une </a:t>
            </a:r>
            <a:r>
              <a:rPr lang="fr-FR" sz="1200" b="1" dirty="0">
                <a:latin typeface="Century Gothic" panose="020B0502020202020204" pitchFamily="34" charset="0"/>
              </a:rPr>
              <a:t>meilleure sécurité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CRITÈRE 5.1 DU LABEL DE L’ETAT</a:t>
            </a:r>
          </a:p>
        </p:txBody>
      </p:sp>
    </p:spTree>
    <p:extLst>
      <p:ext uri="{BB962C8B-B14F-4D97-AF65-F5344CB8AC3E}">
        <p14:creationId xmlns:p14="http://schemas.microsoft.com/office/powerpoint/2010/main" val="207725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686572" y="2355210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3/ Les avantages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54" y="5632423"/>
            <a:ext cx="834972" cy="8343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45515" y="6567301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CRITÈRE 5.1 DU LABEL DE L’ETAT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91D7B25-67F4-435A-BF5F-C9F906F8A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0358"/>
            <a:ext cx="2325853" cy="1525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4A25A85-2471-41FB-9916-A1C87898C999}"/>
              </a:ext>
            </a:extLst>
          </p:cNvPr>
          <p:cNvSpPr/>
          <p:nvPr/>
        </p:nvSpPr>
        <p:spPr>
          <a:xfrm>
            <a:off x="6042166" y="2795457"/>
            <a:ext cx="2219325" cy="1424295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28EA42-59AD-4264-A95D-E4F1F6F6DD05}"/>
              </a:ext>
            </a:extLst>
          </p:cNvPr>
          <p:cNvSpPr/>
          <p:nvPr/>
        </p:nvSpPr>
        <p:spPr>
          <a:xfrm>
            <a:off x="3456040" y="2791236"/>
            <a:ext cx="2219325" cy="1021644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D2B8F-8EA6-4843-B9D0-0CB30434A03B}"/>
              </a:ext>
            </a:extLst>
          </p:cNvPr>
          <p:cNvSpPr/>
          <p:nvPr/>
        </p:nvSpPr>
        <p:spPr>
          <a:xfrm>
            <a:off x="840918" y="2787521"/>
            <a:ext cx="2219325" cy="1538412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C323C2-D66C-4697-94F2-FCAB9C2CCCB4}"/>
              </a:ext>
            </a:extLst>
          </p:cNvPr>
          <p:cNvSpPr txBox="1"/>
          <p:nvPr/>
        </p:nvSpPr>
        <p:spPr>
          <a:xfrm>
            <a:off x="783558" y="2842244"/>
            <a:ext cx="230505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ASSURANCE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Avantages tarifaires des compagnies d’assurance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- Surprime de la 1ere année diminuée de 50%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- Suppression de la surprime la 2</a:t>
            </a:r>
            <a:r>
              <a:rPr lang="fr-FR" sz="1100" baseline="30000" dirty="0">
                <a:latin typeface="Century Gothic" panose="020B0502020202020204" pitchFamily="34" charset="0"/>
              </a:rPr>
              <a:t>ème</a:t>
            </a:r>
            <a:r>
              <a:rPr lang="fr-FR" sz="1100" dirty="0">
                <a:latin typeface="Century Gothic" panose="020B0502020202020204" pitchFamily="34" charset="0"/>
              </a:rPr>
              <a:t> année si l’élève n’a occasionné aucun accident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FEA479B-8E7C-4A9B-BBA7-0D4660E3F2D5}"/>
              </a:ext>
            </a:extLst>
          </p:cNvPr>
          <p:cNvSpPr txBox="1"/>
          <p:nvPr/>
        </p:nvSpPr>
        <p:spPr>
          <a:xfrm>
            <a:off x="3427044" y="2842570"/>
            <a:ext cx="2239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PERMIS PROBATOIRE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Période probatoire réduit à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2 ans, au lieu de 3 pour les conducteurs issus de la formation traditionnelle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823A93D-9A37-4F39-BAC3-9009AE461FAF}"/>
              </a:ext>
            </a:extLst>
          </p:cNvPr>
          <p:cNvSpPr txBox="1"/>
          <p:nvPr/>
        </p:nvSpPr>
        <p:spPr>
          <a:xfrm>
            <a:off x="6088520" y="2881368"/>
            <a:ext cx="2071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MOINS D’ACCIDENT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Quatre fois moins d’accidents que les conducteurs issus de la formation traditionnelle au cours des premières années de conduite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6A4A7-7B29-4922-A233-37215D43D2B5}"/>
              </a:ext>
            </a:extLst>
          </p:cNvPr>
          <p:cNvSpPr/>
          <p:nvPr/>
        </p:nvSpPr>
        <p:spPr>
          <a:xfrm>
            <a:off x="617340" y="4475994"/>
            <a:ext cx="7330116" cy="2020309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1DDB10-88A4-43F6-BF51-8E3C5CF6CAA7}"/>
              </a:ext>
            </a:extLst>
          </p:cNvPr>
          <p:cNvSpPr txBox="1"/>
          <p:nvPr/>
        </p:nvSpPr>
        <p:spPr>
          <a:xfrm>
            <a:off x="4077709" y="4580065"/>
            <a:ext cx="3742967" cy="1477328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</a:rPr>
              <a:t>DOCUMENTS À PRESENTER LORS</a:t>
            </a:r>
            <a:br>
              <a:rPr lang="fr-FR" sz="1000" u="sng" dirty="0">
                <a:solidFill>
                  <a:schemeClr val="bg1"/>
                </a:solidFill>
              </a:rPr>
            </a:br>
            <a:r>
              <a:rPr lang="fr-FR" sz="1000" u="sng" dirty="0">
                <a:solidFill>
                  <a:schemeClr val="bg1"/>
                </a:solidFill>
              </a:rPr>
              <a:t>D’UN CONTRÔLE ROUTIER</a:t>
            </a:r>
          </a:p>
          <a:p>
            <a:pPr algn="ctr"/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le formulaire de demande de permis « 02 » ou sa copie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le livret d’apprentissage AAC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- le disque « Conduite Accompagnée » apposé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à l’arrière du véhicule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- le permis de conduire de l’accompagnateur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E62EDF5-62F9-4367-99DF-DC991A730038}"/>
              </a:ext>
            </a:extLst>
          </p:cNvPr>
          <p:cNvSpPr txBox="1"/>
          <p:nvPr/>
        </p:nvSpPr>
        <p:spPr>
          <a:xfrm>
            <a:off x="761254" y="4581050"/>
            <a:ext cx="3100152" cy="1785104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</a:rPr>
              <a:t>LES ACCOMPAGNATEURS DOIVENT</a:t>
            </a:r>
          </a:p>
          <a:p>
            <a:pPr algn="ctr"/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être titulaire du permis B depuis au moins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5 ans sans interruption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obtenir l’accord de l’assureur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- ne pas avoir de condamnation pour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certains délits (alcool, stupéfiants…)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être mentionné dans le contrat signé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avec l’école de conduite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participer à l’évaluation de la dernière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étape de la formation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1A3A3A-B034-4A40-83F8-E88C5CF5B29C}"/>
              </a:ext>
            </a:extLst>
          </p:cNvPr>
          <p:cNvSpPr/>
          <p:nvPr/>
        </p:nvSpPr>
        <p:spPr>
          <a:xfrm>
            <a:off x="7425309" y="4345461"/>
            <a:ext cx="1085617" cy="761458"/>
          </a:xfrm>
          <a:prstGeom prst="ellipse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BON A SAVOIR</a:t>
            </a:r>
          </a:p>
        </p:txBody>
      </p:sp>
    </p:spTree>
    <p:extLst>
      <p:ext uri="{BB962C8B-B14F-4D97-AF65-F5344CB8AC3E}">
        <p14:creationId xmlns:p14="http://schemas.microsoft.com/office/powerpoint/2010/main" val="386042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A1E317E-5CE5-47DD-AF99-293B3E250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APPRENDRE GRÂCE À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CONDUITE SUPERVISÉE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20705" y="6528411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CRITÈRE 5.1 DU LABEL DE L’ETAT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82BB3F-E817-43AF-A8F2-545D51D20239}"/>
              </a:ext>
            </a:extLst>
          </p:cNvPr>
          <p:cNvSpPr/>
          <p:nvPr/>
        </p:nvSpPr>
        <p:spPr>
          <a:xfrm>
            <a:off x="465023" y="2336472"/>
            <a:ext cx="8213954" cy="2921328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375F5E-F154-4BAE-9BB6-02D1AE630152}"/>
              </a:ext>
            </a:extLst>
          </p:cNvPr>
          <p:cNvSpPr/>
          <p:nvPr/>
        </p:nvSpPr>
        <p:spPr>
          <a:xfrm>
            <a:off x="517682" y="2426071"/>
            <a:ext cx="4898449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QU’EST-CE QUE LA CONDUITE SUPERVISÉE 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E7619C-D4BB-42DD-963F-DFE49EDFA097}"/>
              </a:ext>
            </a:extLst>
          </p:cNvPr>
          <p:cNvSpPr txBox="1"/>
          <p:nvPr/>
        </p:nvSpPr>
        <p:spPr>
          <a:xfrm>
            <a:off x="517682" y="2863263"/>
            <a:ext cx="7968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conduite supervisée permet d’acquérir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plus d’expériences pratiques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complétant sa formation initiale par une phase de conduite accompagnée.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C’est au terme de 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20h de conduite minimum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avec l’enseignant que la Conduite Supervisée peut réellement commencer !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débute par un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rendez-vous préalable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présence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l’enseignant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futur accompagnateur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au moment où l’enseignant estime que l’élève est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prêt à conduire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avec son accompagnateur. L’enseignant dispense alors ses conseils aux deux parties pour bien commencer la période de conduite accompagnée.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1000 km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parcourir pour 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PRATIQUER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APPRÉHENDER SEREINEMENT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l’examen du permis de conduire !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FF8DCA4-04B8-4864-A3C6-6F5222CD8460}"/>
              </a:ext>
            </a:extLst>
          </p:cNvPr>
          <p:cNvSpPr txBox="1"/>
          <p:nvPr/>
        </p:nvSpPr>
        <p:spPr>
          <a:xfrm>
            <a:off x="465023" y="5367808"/>
            <a:ext cx="7513854" cy="877163"/>
          </a:xfrm>
          <a:prstGeom prst="rect">
            <a:avLst/>
          </a:prstGeom>
          <a:solidFill>
            <a:srgbClr val="F5F4EE"/>
          </a:solidFill>
          <a:ln>
            <a:solidFill>
              <a:srgbClr val="3D3E44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AVANTAGES DE LA CONDUITE SUPERVISÉE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?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Acquérir plus d’expériences de conduite &amp; approfondir ses acquis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Augmenter ses chances de réussite lors de l’examen pratique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1FDA4B7-44E2-4355-88BE-681D41CB2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89" y="5580130"/>
            <a:ext cx="856175" cy="8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APPRENDRE GRÂCE À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CONDUITE SUPERVISÉE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45515" y="6567301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CRITÈRE 5.1 DU LABEL DE L’ETAT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0AC5D0-033D-48E7-B6EC-8FBEE1469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23" y="5623899"/>
            <a:ext cx="856175" cy="8554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9C0998F-8FA3-4496-8A53-DE7215AB3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37BA44-02FC-4DA0-A09B-E90091822F9C}"/>
              </a:ext>
            </a:extLst>
          </p:cNvPr>
          <p:cNvSpPr/>
          <p:nvPr/>
        </p:nvSpPr>
        <p:spPr>
          <a:xfrm>
            <a:off x="465023" y="2362090"/>
            <a:ext cx="8213954" cy="2012884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DD2B59-C0B2-4618-8085-8D0D9B70B862}"/>
              </a:ext>
            </a:extLst>
          </p:cNvPr>
          <p:cNvSpPr txBox="1"/>
          <p:nvPr/>
        </p:nvSpPr>
        <p:spPr>
          <a:xfrm>
            <a:off x="534304" y="2801762"/>
            <a:ext cx="5331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Avoir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18 ans ou plus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Obtenir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l’accord de l’assureur du véhicule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Avoir réussi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l’examen théorique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du code de la route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Avoir suivi une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formation pratique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avec un enseignant expert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l’école de conduite (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 heures minimum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Bénéficier d’une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favorable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la part de son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enseignant de la conduite</a:t>
            </a:r>
          </a:p>
        </p:txBody>
      </p:sp>
      <p:sp>
        <p:nvSpPr>
          <p:cNvPr id="12" name="Losange 11">
            <a:extLst>
              <a:ext uri="{FF2B5EF4-FFF2-40B4-BE49-F238E27FC236}">
                <a16:creationId xmlns:a16="http://schemas.microsoft.com/office/drawing/2014/main" id="{CC1B67EB-293A-487A-AF39-583CFFD90F2D}"/>
              </a:ext>
            </a:extLst>
          </p:cNvPr>
          <p:cNvSpPr/>
          <p:nvPr/>
        </p:nvSpPr>
        <p:spPr>
          <a:xfrm>
            <a:off x="5583026" y="1905928"/>
            <a:ext cx="3122147" cy="2848687"/>
          </a:xfrm>
          <a:prstGeom prst="diamond">
            <a:avLst/>
          </a:prstGeom>
          <a:solidFill>
            <a:srgbClr val="F5F4EE"/>
          </a:solidFill>
          <a:ln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A71E60-6914-4FF7-BA1E-B858CC9887EC}"/>
              </a:ext>
            </a:extLst>
          </p:cNvPr>
          <p:cNvSpPr txBox="1"/>
          <p:nvPr/>
        </p:nvSpPr>
        <p:spPr>
          <a:xfrm>
            <a:off x="6023823" y="2653151"/>
            <a:ext cx="21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QUAND CHOISIR</a:t>
            </a:r>
            <a:b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CONDUITE SUPERVISÉE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BE09E6-BC58-426C-A67B-0964C6385A2E}"/>
              </a:ext>
            </a:extLst>
          </p:cNvPr>
          <p:cNvSpPr txBox="1"/>
          <p:nvPr/>
        </p:nvSpPr>
        <p:spPr>
          <a:xfrm>
            <a:off x="5788932" y="3202727"/>
            <a:ext cx="26676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Au moment de votre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inscription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Suite à un échec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lors de</a:t>
            </a:r>
            <a:b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votre examen pratique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F5BFAF-FBAA-44B5-8E09-DFE6F0D8AF47}"/>
              </a:ext>
            </a:extLst>
          </p:cNvPr>
          <p:cNvSpPr/>
          <p:nvPr/>
        </p:nvSpPr>
        <p:spPr>
          <a:xfrm>
            <a:off x="534304" y="2429120"/>
            <a:ext cx="2850452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CONDITIONS 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047E88-FCA5-4CE7-9B4D-29BC69BAE5F0}"/>
              </a:ext>
            </a:extLst>
          </p:cNvPr>
          <p:cNvSpPr/>
          <p:nvPr/>
        </p:nvSpPr>
        <p:spPr>
          <a:xfrm>
            <a:off x="1085690" y="4236958"/>
            <a:ext cx="2426110" cy="2012884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Être titulaire du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permis B depuis au moins 5 ans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(sans interruption)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Obtenir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l'accord de son assureur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Figurer dans le contrat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signé avec l'école de conduite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NOTER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est possible d'avoir plusieurs accompagnateurs, également hors du cadre familial.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F72C85-83C0-4649-B2B0-BE92B57FF1B2}"/>
              </a:ext>
            </a:extLst>
          </p:cNvPr>
          <p:cNvSpPr/>
          <p:nvPr/>
        </p:nvSpPr>
        <p:spPr>
          <a:xfrm>
            <a:off x="3564192" y="4236958"/>
            <a:ext cx="2426110" cy="2012884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Comme pour le permis B classique, la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période probatoire est de 3 ans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(6 points à l’obtention du permis et 12 points au bout de 3 ans sans infraction)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L’élève ne bénéficie par nécessairement de tarifs préférentiels en souscrivant son assurance « jeune conducteur » </a:t>
            </a: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7805CC-9552-4904-BAD4-739B9DBD8980}"/>
              </a:ext>
            </a:extLst>
          </p:cNvPr>
          <p:cNvSpPr/>
          <p:nvPr/>
        </p:nvSpPr>
        <p:spPr>
          <a:xfrm>
            <a:off x="1090830" y="4242513"/>
            <a:ext cx="2426110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CONDITIONS POUR L’ACCOMPAGNATEUR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52276E-647E-4CDD-9F36-984D10D11F60}"/>
              </a:ext>
            </a:extLst>
          </p:cNvPr>
          <p:cNvSpPr/>
          <p:nvPr/>
        </p:nvSpPr>
        <p:spPr>
          <a:xfrm>
            <a:off x="3564192" y="4242513"/>
            <a:ext cx="2426110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INFOS</a:t>
            </a:r>
            <a:b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50547572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8811</TotalTime>
  <Words>268</Words>
  <Application>Microsoft Office PowerPoint</Application>
  <PresentationFormat>Affichage à l'écran 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Century Gothic</vt:lpstr>
      <vt:lpstr>Montserrat</vt:lpstr>
      <vt:lpstr>Arial</vt:lpstr>
      <vt:lpstr>Calibri</vt:lpstr>
      <vt:lpstr>Conception personnalisée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Caro Fabre</cp:lastModifiedBy>
  <cp:revision>70</cp:revision>
  <cp:lastPrinted>2018-05-22T15:33:38Z</cp:lastPrinted>
  <dcterms:created xsi:type="dcterms:W3CDTF">2016-11-16T10:38:42Z</dcterms:created>
  <dcterms:modified xsi:type="dcterms:W3CDTF">2018-06-11T14:19:24Z</dcterms:modified>
</cp:coreProperties>
</file>